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0"/>
  </p:notesMasterIdLst>
  <p:handoutMasterIdLst>
    <p:handoutMasterId r:id="rId21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62" r:id="rId14"/>
    <p:sldId id="463" r:id="rId15"/>
    <p:sldId id="467" r:id="rId16"/>
    <p:sldId id="468" r:id="rId17"/>
    <p:sldId id="469" r:id="rId18"/>
    <p:sldId id="470" r:id="rId19"/>
  </p:sldIdLst>
  <p:sldSz cx="24382413" cy="13716000"/>
  <p:notesSz cx="6858000" cy="9144000"/>
  <p:embeddedFontLst>
    <p:embeddedFont>
      <p:font typeface="Bitter" pitchFamily="2" charset="77"/>
      <p:regular r:id="rId22"/>
      <p:bold r:id="rId23"/>
      <p:italic r:id="rId24"/>
      <p:boldItalic r:id="rId25"/>
    </p:embeddedFont>
    <p:embeddedFont>
      <p:font typeface="Bitter SemiBold" pitchFamily="2" charset="77"/>
      <p:regular r:id="rId26"/>
      <p:bold r:id="rId27"/>
      <p:italic r:id="rId28"/>
      <p:boldItalic r:id="rId29"/>
    </p:embeddedFont>
    <p:embeddedFont>
      <p:font typeface="Rubik" pitchFamily="2" charset="-79"/>
      <p:regular r:id="rId30"/>
      <p:bold r:id="rId31"/>
      <p:italic r:id="rId32"/>
      <p:boldItalic r:id="rId33"/>
    </p:embeddedFont>
    <p:embeddedFont>
      <p:font typeface="Rubik Medium" pitchFamily="2" charset="-79"/>
      <p:regular r:id="rId34"/>
      <p:italic r:id="rId35"/>
    </p:embeddedFont>
    <p:embeddedFont>
      <p:font typeface="Rubik SemiBold" pitchFamily="2" charset="-79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9EE"/>
    <a:srgbClr val="EFECF3"/>
    <a:srgbClr val="EDF4EB"/>
    <a:srgbClr val="F8EFF2"/>
    <a:srgbClr val="F6E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2" autoAdjust="0"/>
    <p:restoredTop sz="89670" autoAdjust="0"/>
  </p:normalViewPr>
  <p:slideViewPr>
    <p:cSldViewPr snapToGrid="0">
      <p:cViewPr varScale="1">
        <p:scale>
          <a:sx n="61" d="100"/>
          <a:sy n="61" d="100"/>
        </p:scale>
        <p:origin x="808" y="256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notesMaster" Target="notesMasters/notesMaster1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10/01/2024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10/01/2024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742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43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849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8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10/01/2024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10/01/2024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10/01/2024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10/01/2024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10/01/2024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10/01/2024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D3A85E-6BA0-47D3-3A20-DADE47ED3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24388335" cy="13716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51" y="5971320"/>
            <a:ext cx="14401800" cy="207010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Phylogenetics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8" y="4555675"/>
            <a:ext cx="14401800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711A8-763D-CF7A-1574-B99A76D0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3000" y="2504457"/>
            <a:ext cx="9936900" cy="87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47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40E4F7D-6B26-0345-7492-F55ED0E7E469}"/>
              </a:ext>
            </a:extLst>
          </p:cNvPr>
          <p:cNvSpPr/>
          <p:nvPr/>
        </p:nvSpPr>
        <p:spPr>
          <a:xfrm>
            <a:off x="13962884" y="3022157"/>
            <a:ext cx="7977130" cy="7977130"/>
          </a:xfrm>
          <a:prstGeom prst="ellipse">
            <a:avLst/>
          </a:prstGeom>
          <a:solidFill>
            <a:srgbClr val="FDF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8" y="4963285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8C1B10-FFEF-A388-9201-5719EC1B1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142" y="1103031"/>
            <a:ext cx="9007291" cy="140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animals and plants&#10;&#10;Description automatically generated">
            <a:extLst>
              <a:ext uri="{FF2B5EF4-FFF2-40B4-BE49-F238E27FC236}">
                <a16:creationId xmlns:a16="http://schemas.microsoft.com/office/drawing/2014/main" id="{FA25FE43-3B91-E10A-71D0-1CB6685B0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55" y="3160659"/>
            <a:ext cx="14358520" cy="84741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0" y="4807080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GB" sz="8800" dirty="0">
                <a:solidFill>
                  <a:schemeClr val="accent1"/>
                </a:solidFill>
              </a:rPr>
              <a:t>GB30 Australia</a:t>
            </a:r>
            <a:br>
              <a:rPr lang="en-GB" sz="88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30th GBIF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Governing Board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Meeting</a:t>
            </a:r>
            <a:endParaRPr lang="en-DK" sz="44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1"/>
                </a:solidFill>
                <a:effectLst/>
              </a:rPr>
              <a:t>gb30.gbif.org</a:t>
            </a:r>
            <a:endParaRPr lang="en-DK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1E1AC9D-5572-F504-2434-A4F775BD3C50}"/>
              </a:ext>
            </a:extLst>
          </p:cNvPr>
          <p:cNvSpPr txBox="1">
            <a:spLocks/>
          </p:cNvSpPr>
          <p:nvPr/>
        </p:nvSpPr>
        <p:spPr>
          <a:xfrm>
            <a:off x="3549650" y="2536825"/>
            <a:ext cx="17283113" cy="9018587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b">
            <a:normAutofit/>
          </a:bodyPr>
          <a:lstStyle>
            <a:lvl1pPr marL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9600" b="1" i="0" kern="120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3126</TotalTime>
  <Words>154</Words>
  <Application>Microsoft Macintosh PowerPoint</Application>
  <PresentationFormat>Custom</PresentationFormat>
  <Paragraphs>44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Rubik SemiBold</vt:lpstr>
      <vt:lpstr>Bitter SemiBold</vt:lpstr>
      <vt:lpstr>Rubik</vt:lpstr>
      <vt:lpstr>Bitter</vt:lpstr>
      <vt:lpstr>Rubik Medium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PowerPoint Presentation</vt:lpstr>
      <vt:lpstr>Hosted Portals</vt:lpstr>
      <vt:lpstr>Data Use Club</vt:lpstr>
      <vt:lpstr>New data model</vt:lpstr>
      <vt:lpstr>Phylogenetics</vt:lpstr>
      <vt:lpstr>Technical support hours  for GBIF nodes</vt:lpstr>
      <vt:lpstr>Technical support hours  for GBIF nodes</vt:lpstr>
      <vt:lpstr>GB30 Australia 30th GBIF  Governing Board 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Andres Gamboa Martinez</cp:lastModifiedBy>
  <cp:revision>10</cp:revision>
  <dcterms:created xsi:type="dcterms:W3CDTF">2023-05-24T11:32:53Z</dcterms:created>
  <dcterms:modified xsi:type="dcterms:W3CDTF">2024-01-10T10:30:00Z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